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792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44C3E-6DEC-91B5-3B90-6C82AFB5D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6DCF72-2661-FEEE-AAA1-4270E738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B0F530-889A-2F3D-3853-AA199834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38981E-D3AD-84AA-A8B4-D0872D28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374E45-B1E4-C8C0-554D-C25BDED6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366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D67E8-269B-E139-C5E3-4C663525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A1C60C-DE72-997B-8197-72E4C8150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BBE8F-6D21-8BA8-F23B-AFC72067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E72D41-8E43-160A-00E0-D8AAEE3E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43D060-EBA0-453E-A3EE-1BA0A6BC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6383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D58A5E6-CADC-5F4B-F8D7-2ABDB12FD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F2B0B8-BD6C-4F86-8335-1D8AF215A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0D57CF-C552-6968-C56D-B30CC9AC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EC9098-095D-9D45-7ADA-91C2C22D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1EEB01-5AB3-45A1-B7A2-95630C74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6511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A14BB-770C-14E2-408F-4241D152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E9DEA6-247E-A24B-C41C-DBB3401A4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4929E-368A-3383-3429-9659C3F6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2B347D-C4CC-E95E-19F6-5CD4F9B58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6A990-D341-EDE3-A741-76D01F327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453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1FAED-11F5-B3F7-44FD-2E11B910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D2303-D1E3-C20E-83B7-833E50335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798248-D8E9-B974-299C-B1E9F92A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335F46-8C33-43C4-3B61-1A237AA24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D295A-0C64-94D5-D4CC-CCABD514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522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9FEFB-6C48-62D5-2A02-9076E022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DD269-97C2-15B0-AB79-ABFECD44D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9F7D4D-652F-32A0-CB46-D0675B639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5D983B-300D-6D97-AED4-57544B8F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7C74E3-D044-F7BC-4422-9E0650AC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BCB089-0EBC-9147-2C87-C61D27F7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918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E819B7-547A-4629-E523-7D98EFC80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7BBD0F-1A7C-C69C-A331-5BE159FC3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19FFE9-CC19-5B14-E1C2-25C919F66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3EB84E-BDAC-7727-5EB0-3780D2C91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6EDCBD-3DD5-33F6-FD92-FB13E119A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88875F-38E8-49DD-1E0B-7AF1EE7B6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6A6292E-F864-430E-7FEE-FD2D9DD1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E8B16C-B7CE-1709-7EF6-189116CB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663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A1876-E1B8-F83D-53F6-3E147E905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65E9F0-2430-D31E-ED4B-5467B6B7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13A09D-389A-1328-B5AB-A6566FA5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F02319-FF5C-977C-6C7C-6B1BD1B37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2986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157F9F-A575-4665-9BEC-1BA4C433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A3C8B5-E741-853F-7764-14084A50C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D26AAF-4E89-5E75-6ADC-EFB315A8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6710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6C666E-2D98-1913-1ED2-A8263437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80A5DB-886F-D676-15F3-025D3739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1D6010-C237-EF06-0CBD-B086BD347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B1F46D-DA32-B2F1-5640-A1A2C6D77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34A48B-3EE2-030F-D21C-83EEBC50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6CE94F-11EA-D2BD-ED7D-3E9196F4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508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1BC99-D8D1-7DBC-5B7A-FB299EDC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5A20A0-29BD-2209-7762-ADDD67648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3CC6CF-71D5-8D9A-774E-30B54471B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B3D8B1-746F-AA8D-8E88-8CA592FB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D710D4-6B0C-5151-6DA9-691709EF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B1731-CDC9-291E-B9C9-A02FC404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7789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F77A3C-9F3D-59F6-4E70-763EE076A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D63B90-E282-DCB5-D4E3-2BD678EC0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24DA1-1545-E71D-A9E8-9807619E4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7/11/2023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DAA8CD-E5FC-529E-47F1-87D7504E7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390AF7-00EA-1046-2110-50C92BDAB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1628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emf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29A8659-71D7-14CD-26AD-80FB0B451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28" y="749247"/>
            <a:ext cx="11447944" cy="25999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A7344BB-A3E5-AD8B-ACB7-8CB1F3C5B815}"/>
              </a:ext>
            </a:extLst>
          </p:cNvPr>
          <p:cNvSpPr txBox="1"/>
          <p:nvPr/>
        </p:nvSpPr>
        <p:spPr>
          <a:xfrm>
            <a:off x="8259283" y="4898571"/>
            <a:ext cx="2488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汇报人：刘涛</a:t>
            </a:r>
          </a:p>
        </p:txBody>
      </p:sp>
    </p:spTree>
    <p:extLst>
      <p:ext uri="{BB962C8B-B14F-4D97-AF65-F5344CB8AC3E}">
        <p14:creationId xmlns:p14="http://schemas.microsoft.com/office/powerpoint/2010/main" val="252057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45639-6A4F-F451-2257-1AF69C14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28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Result</a:t>
            </a:r>
            <a:endParaRPr lang="zh-CN" altLang="en-US" b="1" dirty="0"/>
          </a:p>
        </p:txBody>
      </p:sp>
      <p:pic>
        <p:nvPicPr>
          <p:cNvPr id="5" name="内容占位符 4" descr="人的脸被修图成狗的图片&#10;&#10;中度可信度描述已自动生成">
            <a:extLst>
              <a:ext uri="{FF2B5EF4-FFF2-40B4-BE49-F238E27FC236}">
                <a16:creationId xmlns:a16="http://schemas.microsoft.com/office/drawing/2014/main" id="{9869090A-3459-BB71-37C8-7F4908EC6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2216"/>
            <a:ext cx="10033000" cy="2818044"/>
          </a:xfrm>
        </p:spPr>
      </p:pic>
      <p:pic>
        <p:nvPicPr>
          <p:cNvPr id="7" name="图片 6" descr="图片包含 游戏机, 消防栓, 标志&#10;&#10;描述已自动生成">
            <a:extLst>
              <a:ext uri="{FF2B5EF4-FFF2-40B4-BE49-F238E27FC236}">
                <a16:creationId xmlns:a16="http://schemas.microsoft.com/office/drawing/2014/main" id="{A82DD632-CC1D-AE30-0D14-A9A58C111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20259"/>
            <a:ext cx="10033000" cy="24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5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BFF712-3EC9-4D9A-E112-2A004DCA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Code optimization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874072-502F-6242-A3D1-D79052A8C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1F2328"/>
                </a:solidFill>
                <a:effectLst/>
                <a:latin typeface="-apple-system"/>
              </a:rPr>
              <a:t>GrabCut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中有一些参数可以复用，只需要初始化一次并保存即可。比如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GMM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模型中的协方差的逆矩阵和行列式、边界函数</a:t>
            </a:r>
            <a:r>
              <a:rPr lang="zh-CN" altLang="en-US" dirty="0">
                <a:solidFill>
                  <a:srgbClr val="1F2328"/>
                </a:solidFill>
                <a:latin typeface="-apple-system"/>
              </a:rPr>
              <a:t>在每个像素上的取值等。</a:t>
            </a:r>
            <a:endParaRPr lang="en-US" altLang="zh-CN" dirty="0">
              <a:solidFill>
                <a:srgbClr val="1F2328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计算多元高斯分布的概率密度需要矩阵运算，而矩阵运算的时间复杂度是</a:t>
            </a: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n³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级别，因此将这些矩阵运算改为加法和乘法的组合可以大大提高运行速度。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257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747EC-5A0F-C4C7-906F-C55DB914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 vs Color-Histogram</a:t>
            </a:r>
            <a:endParaRPr lang="zh-CN" altLang="en-US" dirty="0"/>
          </a:p>
        </p:txBody>
      </p:sp>
      <p:pic>
        <p:nvPicPr>
          <p:cNvPr id="8" name="图片 7" descr="男人跳在空中&#10;&#10;描述已自动生成">
            <a:extLst>
              <a:ext uri="{FF2B5EF4-FFF2-40B4-BE49-F238E27FC236}">
                <a16:creationId xmlns:a16="http://schemas.microsoft.com/office/drawing/2014/main" id="{2868EBD1-8AB4-F50D-43A4-67F8CE56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0" y="1582220"/>
            <a:ext cx="3354841" cy="44731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674327-A6FE-D0DD-2461-38CCE46A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14" y="1582220"/>
            <a:ext cx="3354841" cy="4483812"/>
          </a:xfrm>
          <a:prstGeom prst="rect">
            <a:avLst/>
          </a:prstGeom>
        </p:spPr>
      </p:pic>
      <p:pic>
        <p:nvPicPr>
          <p:cNvPr id="17" name="图片 16" descr="跳起来的男人&#10;&#10;描述已自动生成">
            <a:extLst>
              <a:ext uri="{FF2B5EF4-FFF2-40B4-BE49-F238E27FC236}">
                <a16:creationId xmlns:a16="http://schemas.microsoft.com/office/drawing/2014/main" id="{358714B3-0DF3-88F3-D8A9-D14D0CD96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1" y="1582219"/>
            <a:ext cx="3354841" cy="447312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9FD5559-8D34-0697-5BBB-4A9597093738}"/>
              </a:ext>
            </a:extLst>
          </p:cNvPr>
          <p:cNvSpPr txBox="1"/>
          <p:nvPr/>
        </p:nvSpPr>
        <p:spPr>
          <a:xfrm>
            <a:off x="1457666" y="6123543"/>
            <a:ext cx="201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Source image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7B482AE-C58D-9EBC-A893-5ABEF8882EF9}"/>
              </a:ext>
            </a:extLst>
          </p:cNvPr>
          <p:cNvSpPr txBox="1"/>
          <p:nvPr/>
        </p:nvSpPr>
        <p:spPr>
          <a:xfrm>
            <a:off x="4591674" y="6123543"/>
            <a:ext cx="24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Color-Histogram image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062578-2A32-DAD3-54B2-0BE63525EDB3}"/>
              </a:ext>
            </a:extLst>
          </p:cNvPr>
          <p:cNvSpPr txBox="1"/>
          <p:nvPr/>
        </p:nvSpPr>
        <p:spPr>
          <a:xfrm>
            <a:off x="8167348" y="6115377"/>
            <a:ext cx="201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GMM image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66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6AB89-9019-EAC3-3207-599317B3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28" y="399461"/>
            <a:ext cx="11117942" cy="869696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b="1" dirty="0"/>
              <a:t>Previous approaches to interactive matting</a:t>
            </a:r>
            <a:endParaRPr lang="zh-CN" altLang="en-US" sz="4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1E41F1-DD77-088A-1620-FD36F277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82" y="1955126"/>
            <a:ext cx="1424646" cy="996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D4125D-E4EB-367E-B0A2-2516F035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08" y="3289019"/>
            <a:ext cx="1437326" cy="1449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17F62A-3DF8-9127-EACA-15C623FB5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707" y="1958997"/>
            <a:ext cx="1424644" cy="9966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784169-3AB8-49AD-8807-BCBE3ADBE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307" y="3289018"/>
            <a:ext cx="1406452" cy="14498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FF1DDB-3E55-7979-91E0-796FDF410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430" y="1951550"/>
            <a:ext cx="1422785" cy="99532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179DC11-341E-F094-2362-972D9BB43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789" y="1956427"/>
            <a:ext cx="1422786" cy="99532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D6B14C9-AFE3-1758-EBFA-4D64994D4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595" y="1951550"/>
            <a:ext cx="1422786" cy="9953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A7FD855-B405-79D1-62FF-E47F3FB23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785" y="1951550"/>
            <a:ext cx="1422787" cy="103132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20691C6-D7E1-0995-1F4D-F06C19D931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5027" y="3289018"/>
            <a:ext cx="1495589" cy="144989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84E450A-72FC-8AAC-3A47-9C48633B7B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8789" y="3289019"/>
            <a:ext cx="1462876" cy="144989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CFA3213-1A18-1894-A9A1-553278F67B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2584" y="3289018"/>
            <a:ext cx="1406451" cy="144989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87C36A5-7895-FFE3-8BDA-B1DAF3727B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3785" y="3289018"/>
            <a:ext cx="1468572" cy="144989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86171D3D-CF98-4B45-2E84-CD9F58CBB5AE}"/>
              </a:ext>
            </a:extLst>
          </p:cNvPr>
          <p:cNvSpPr txBox="1"/>
          <p:nvPr/>
        </p:nvSpPr>
        <p:spPr>
          <a:xfrm>
            <a:off x="854578" y="4842496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Magic Wand</a:t>
            </a:r>
            <a:endParaRPr lang="zh-CN" alt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870B3F5-E3EE-11D1-A897-B570B55E2940}"/>
              </a:ext>
            </a:extLst>
          </p:cNvPr>
          <p:cNvSpPr txBox="1"/>
          <p:nvPr/>
        </p:nvSpPr>
        <p:spPr>
          <a:xfrm>
            <a:off x="2233647" y="4842496"/>
            <a:ext cx="1807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Intelligent Scissors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DBB2C2A-506D-4835-1B5D-5E0615C12285}"/>
              </a:ext>
            </a:extLst>
          </p:cNvPr>
          <p:cNvSpPr txBox="1"/>
          <p:nvPr/>
        </p:nvSpPr>
        <p:spPr>
          <a:xfrm>
            <a:off x="4210394" y="4829964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Bayes Matte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FA2F47-69F4-37AA-3E91-2F544D6264EF}"/>
              </a:ext>
            </a:extLst>
          </p:cNvPr>
          <p:cNvSpPr txBox="1"/>
          <p:nvPr/>
        </p:nvSpPr>
        <p:spPr>
          <a:xfrm>
            <a:off x="5907755" y="4842496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Knockout 2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4FA377B-9C3F-A340-201F-565D6B160A3B}"/>
              </a:ext>
            </a:extLst>
          </p:cNvPr>
          <p:cNvSpPr txBox="1"/>
          <p:nvPr/>
        </p:nvSpPr>
        <p:spPr>
          <a:xfrm>
            <a:off x="7605116" y="4842496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Graph cut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5BFB8B4-DE22-AB36-BD45-DDE58D8FBF99}"/>
              </a:ext>
            </a:extLst>
          </p:cNvPr>
          <p:cNvSpPr txBox="1"/>
          <p:nvPr/>
        </p:nvSpPr>
        <p:spPr>
          <a:xfrm>
            <a:off x="9365644" y="4842496"/>
            <a:ext cx="13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/>
              <a:t>GrabCut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502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D398B-6C32-5D22-DEC1-B2126B97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02" y="618981"/>
            <a:ext cx="4694296" cy="8804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4800" b="1" spc="-50" dirty="0" err="1"/>
              <a:t>GraphCut</a:t>
            </a:r>
            <a:endParaRPr lang="en-US" altLang="zh-CN" sz="4800" b="1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8418497-A3E8-3B63-7865-9A31549A4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814" y="3597099"/>
            <a:ext cx="2447398" cy="26670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D04B59-7E73-2FDE-43C8-0B8A3612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221" y="1059200"/>
            <a:ext cx="2336800" cy="22489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F145AC6-9315-26C5-82D9-CC706CE5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221" y="3659757"/>
            <a:ext cx="2540000" cy="276791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75D2B70-48CB-651A-D938-2BF5AC042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113" y="1059200"/>
            <a:ext cx="2336800" cy="2248930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C879580D-5872-8387-95AE-4BC99E5E1C24}"/>
              </a:ext>
            </a:extLst>
          </p:cNvPr>
          <p:cNvSpPr/>
          <p:nvPr/>
        </p:nvSpPr>
        <p:spPr>
          <a:xfrm>
            <a:off x="8026582" y="4640262"/>
            <a:ext cx="391886" cy="403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372A022E-5384-2886-9C40-FAB330A4A8FE}"/>
              </a:ext>
            </a:extLst>
          </p:cNvPr>
          <p:cNvSpPr/>
          <p:nvPr/>
        </p:nvSpPr>
        <p:spPr>
          <a:xfrm>
            <a:off x="6179278" y="3308130"/>
            <a:ext cx="442685" cy="3466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上 31">
            <a:extLst>
              <a:ext uri="{FF2B5EF4-FFF2-40B4-BE49-F238E27FC236}">
                <a16:creationId xmlns:a16="http://schemas.microsoft.com/office/drawing/2014/main" id="{0C415499-EEB3-3863-2E16-9F7533F0DBE9}"/>
              </a:ext>
            </a:extLst>
          </p:cNvPr>
          <p:cNvSpPr/>
          <p:nvPr/>
        </p:nvSpPr>
        <p:spPr>
          <a:xfrm>
            <a:off x="9650170" y="3308130"/>
            <a:ext cx="442685" cy="34663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434C0E-0ED2-49D6-DAE2-D05EAAE7A294}"/>
              </a:ext>
            </a:extLst>
          </p:cNvPr>
          <p:cNvSpPr txBox="1"/>
          <p:nvPr/>
        </p:nvSpPr>
        <p:spPr>
          <a:xfrm>
            <a:off x="76137" y="2004120"/>
            <a:ext cx="45890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/>
              <a:t>处理单色图的图像背景分割问题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利用直方图概率模型来描述图像前后景中像素的分布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通过构建图，利用最大流</a:t>
            </a:r>
            <a:r>
              <a:rPr lang="en-US" altLang="zh-CN" sz="2800" dirty="0"/>
              <a:t>-</a:t>
            </a:r>
            <a:r>
              <a:rPr lang="zh-CN" altLang="en-US" sz="2800" dirty="0"/>
              <a:t>最小割算法将图分割为前后景两个部分</a:t>
            </a:r>
          </a:p>
        </p:txBody>
      </p:sp>
    </p:spTree>
    <p:extLst>
      <p:ext uri="{BB962C8B-B14F-4D97-AF65-F5344CB8AC3E}">
        <p14:creationId xmlns:p14="http://schemas.microsoft.com/office/powerpoint/2010/main" val="292223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20E19-CF3C-6F4A-3A70-3D5B7481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83470"/>
            <a:ext cx="10410371" cy="1267732"/>
          </a:xfrm>
        </p:spPr>
        <p:txBody>
          <a:bodyPr/>
          <a:lstStyle/>
          <a:p>
            <a:r>
              <a:rPr lang="en-US" altLang="zh-CN" b="1" dirty="0"/>
              <a:t>Cost Function 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66AA92-477F-773B-E539-11E8C5541B64}"/>
              </a:ext>
            </a:extLst>
          </p:cNvPr>
          <p:cNvSpPr txBox="1"/>
          <p:nvPr/>
        </p:nvSpPr>
        <p:spPr>
          <a:xfrm>
            <a:off x="308427" y="1451202"/>
            <a:ext cx="464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E(A) = </a:t>
            </a:r>
            <a:r>
              <a:rPr lang="en-US" altLang="zh-CN" sz="3600" dirty="0" err="1"/>
              <a:t>λ·R</a:t>
            </a:r>
            <a:r>
              <a:rPr lang="en-US" altLang="zh-CN" sz="3600" dirty="0"/>
              <a:t>(A) + B(A)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72F2F1-903B-3E55-3F3A-FC9F20A8459B}"/>
              </a:ext>
            </a:extLst>
          </p:cNvPr>
          <p:cNvSpPr txBox="1"/>
          <p:nvPr/>
        </p:nvSpPr>
        <p:spPr>
          <a:xfrm>
            <a:off x="308427" y="2410170"/>
            <a:ext cx="9884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R(A)</a:t>
            </a:r>
            <a:r>
              <a:rPr lang="zh-CN" altLang="en-US" sz="2800" dirty="0"/>
              <a:t>表示将像素</a:t>
            </a:r>
            <a:r>
              <a:rPr lang="en-US" altLang="zh-CN" sz="2800" dirty="0"/>
              <a:t>p</a:t>
            </a:r>
            <a:r>
              <a:rPr lang="zh-CN" altLang="en-US" sz="2800" dirty="0"/>
              <a:t>划分到前景或者背景区域的损失，反映了</a:t>
            </a:r>
            <a:r>
              <a:rPr lang="en-US" altLang="zh-CN" sz="2800" dirty="0"/>
              <a:t>p</a:t>
            </a:r>
            <a:r>
              <a:rPr lang="zh-CN" altLang="en-US" sz="2800" dirty="0"/>
              <a:t>的像素强度在已知的前后景模型中的适应程度。</a:t>
            </a:r>
            <a:endParaRPr lang="en-US" altLang="zh-CN" sz="2800" dirty="0"/>
          </a:p>
          <a:p>
            <a:r>
              <a:rPr lang="en-US" altLang="zh-CN" sz="2800" dirty="0"/>
              <a:t>B(A)</a:t>
            </a:r>
            <a:r>
              <a:rPr lang="zh-CN" altLang="en-US" sz="2800" dirty="0"/>
              <a:t>表示像素</a:t>
            </a:r>
            <a:r>
              <a:rPr lang="en-US" altLang="zh-CN" sz="2800" dirty="0"/>
              <a:t>p</a:t>
            </a:r>
            <a:r>
              <a:rPr lang="zh-CN" altLang="en-US" sz="2800" dirty="0"/>
              <a:t>与其相邻像素的连贯程度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4AB331-1FE9-00BF-586B-0F784A5DF903}"/>
              </a:ext>
            </a:extLst>
          </p:cNvPr>
          <p:cNvSpPr txBox="1"/>
          <p:nvPr/>
        </p:nvSpPr>
        <p:spPr>
          <a:xfrm>
            <a:off x="308427" y="4230913"/>
            <a:ext cx="10145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分割的核心思想即最小化损失函数</a:t>
            </a:r>
            <a:r>
              <a:rPr lang="en-US" altLang="zh-CN" sz="2800" dirty="0"/>
              <a:t>E(A)</a:t>
            </a:r>
            <a:r>
              <a:rPr lang="zh-CN" altLang="en-US" sz="2800" dirty="0"/>
              <a:t>，使得分割后的像素点更好的符合前后景概率分布模型，同时保持图像区域内像素的一致性和连贯性</a:t>
            </a:r>
          </a:p>
        </p:txBody>
      </p:sp>
    </p:spTree>
    <p:extLst>
      <p:ext uri="{BB962C8B-B14F-4D97-AF65-F5344CB8AC3E}">
        <p14:creationId xmlns:p14="http://schemas.microsoft.com/office/powerpoint/2010/main" val="385399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F7DE3-0F76-E1C3-9D1C-FB2697D7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7145"/>
            <a:ext cx="10475685" cy="1300440"/>
          </a:xfrm>
        </p:spPr>
        <p:txBody>
          <a:bodyPr/>
          <a:lstStyle/>
          <a:p>
            <a:r>
              <a:rPr lang="en-US" altLang="zh-CN" b="1" dirty="0"/>
              <a:t>Graph Construction</a:t>
            </a:r>
            <a:endParaRPr lang="zh-CN" altLang="en-US" b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25B2BDF-E2B7-8CE0-83F1-8E687E16A4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60534" y="1214740"/>
            <a:ext cx="5769466" cy="49037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4E29E3-C2EF-65E6-79C6-5494976F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73" y="5745594"/>
            <a:ext cx="3222256" cy="745691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E370BBE3-0D2F-EE8A-EB47-FC89F6A3B6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06646" y="2666154"/>
            <a:ext cx="2444708" cy="26702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4632D59-4178-6726-48DB-04D888F17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73" y="1652651"/>
            <a:ext cx="3696215" cy="40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2B146-A596-49BF-C86C-98B9A391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9866"/>
            <a:ext cx="10515600" cy="1325563"/>
          </a:xfrm>
        </p:spPr>
        <p:txBody>
          <a:bodyPr/>
          <a:lstStyle/>
          <a:p>
            <a:r>
              <a:rPr lang="en-US" altLang="zh-CN" b="1" dirty="0" err="1"/>
              <a:t>GrabCut</a:t>
            </a:r>
            <a:endParaRPr lang="zh-CN" altLang="en-US" b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43E430D-F4F9-F09F-4C4B-C290B699CA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5999" y="1375539"/>
            <a:ext cx="5075161" cy="3849603"/>
          </a:xfrm>
        </p:spPr>
      </p:pic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9216ED4-FAB9-73AC-15B7-D6B5F53133EC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1600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/>
              <a:t>处理彩色图像的背景分割问题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sz="2800" dirty="0"/>
              <a:t>利用</a:t>
            </a:r>
            <a:r>
              <a:rPr lang="en-US" altLang="zh-CN" sz="2800" dirty="0"/>
              <a:t>GMM</a:t>
            </a:r>
            <a:r>
              <a:rPr lang="zh-CN" altLang="en-US" sz="2800" dirty="0"/>
              <a:t>概率模型来描述图像前后景中像素的分布</a:t>
            </a:r>
            <a:endParaRPr lang="en-US" altLang="zh-CN" sz="2800" dirty="0"/>
          </a:p>
          <a:p>
            <a:pPr marL="342900" indent="-342900">
              <a:buAutoNum type="arabicPeriod"/>
            </a:pPr>
            <a:r>
              <a:rPr lang="zh-CN" altLang="en-US" dirty="0"/>
              <a:t>采用迭代的方法逐渐获得最优的分割效果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sz="2800" dirty="0"/>
              <a:t>更加简洁的用户交互方式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609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39D93-0BC0-5A1E-7783-1F996BA23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33776"/>
            <a:ext cx="10515600" cy="1325563"/>
          </a:xfrm>
        </p:spPr>
        <p:txBody>
          <a:bodyPr/>
          <a:lstStyle/>
          <a:p>
            <a:r>
              <a:rPr lang="en-US" altLang="zh-CN" b="1" dirty="0"/>
              <a:t>Formula</a:t>
            </a:r>
            <a:endParaRPr lang="zh-CN" altLang="en-US" b="1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F829C9E-05C0-B37F-523E-889E5A48D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14" y="1447456"/>
            <a:ext cx="6150589" cy="79467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07674D-EC5D-28BD-80C5-84DE9902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31" y="2242134"/>
            <a:ext cx="5350469" cy="952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200E3C-51EC-438F-8B75-B9FD1551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4" y="3194659"/>
            <a:ext cx="8980949" cy="20302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8DB621-A6C9-C141-7329-417F0627C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97" y="5014112"/>
            <a:ext cx="7819553" cy="13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EA467-7EFF-21EE-F63D-738A59667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Initialization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5D2BC7-1793-45B4-D774-6DE9AB3C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66" y="2264228"/>
            <a:ext cx="10501850" cy="3265715"/>
          </a:xfrm>
        </p:spPr>
      </p:pic>
    </p:spTree>
    <p:extLst>
      <p:ext uri="{BB962C8B-B14F-4D97-AF65-F5344CB8AC3E}">
        <p14:creationId xmlns:p14="http://schemas.microsoft.com/office/powerpoint/2010/main" val="376960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C61673-2E09-545C-2B6B-6F418DC0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Iterative minimization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E878AC-3808-A10B-6F15-1D5E6AAF4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316" y="1604440"/>
            <a:ext cx="7895769" cy="4721853"/>
          </a:xfrm>
        </p:spPr>
      </p:pic>
    </p:spTree>
    <p:extLst>
      <p:ext uri="{BB962C8B-B14F-4D97-AF65-F5344CB8AC3E}">
        <p14:creationId xmlns:p14="http://schemas.microsoft.com/office/powerpoint/2010/main" val="150434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296</Words>
  <Application>Microsoft Office PowerPoint</Application>
  <PresentationFormat>宽屏</PresentationFormat>
  <Paragraphs>34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-apple-system</vt:lpstr>
      <vt:lpstr>Arial</vt:lpstr>
      <vt:lpstr>Calibri</vt:lpstr>
      <vt:lpstr>Office 主题​​</vt:lpstr>
      <vt:lpstr>PowerPoint 演示文稿</vt:lpstr>
      <vt:lpstr>Previous approaches to interactive matting</vt:lpstr>
      <vt:lpstr>GraphCut</vt:lpstr>
      <vt:lpstr>Cost Function </vt:lpstr>
      <vt:lpstr>Graph Construction</vt:lpstr>
      <vt:lpstr>GrabCut</vt:lpstr>
      <vt:lpstr>Formula</vt:lpstr>
      <vt:lpstr>Initialization</vt:lpstr>
      <vt:lpstr>Iterative minimization</vt:lpstr>
      <vt:lpstr>Result</vt:lpstr>
      <vt:lpstr>Code optimization</vt:lpstr>
      <vt:lpstr>GMM vs Color-Histogram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涛</dc:creator>
  <cp:lastModifiedBy>刘 涛</cp:lastModifiedBy>
  <cp:revision>1</cp:revision>
  <dcterms:created xsi:type="dcterms:W3CDTF">2023-07-11T15:06:22Z</dcterms:created>
  <dcterms:modified xsi:type="dcterms:W3CDTF">2023-07-11T19:10:45Z</dcterms:modified>
</cp:coreProperties>
</file>